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  <p:sldMasterId id="2147483661" r:id="rId5"/>
    <p:sldMasterId id="2147483673" r:id="rId6"/>
  </p:sldMasterIdLst>
  <p:notesMasterIdLst>
    <p:notesMasterId r:id="rId17"/>
  </p:notesMasterIdLst>
  <p:handoutMasterIdLst>
    <p:handoutMasterId r:id="rId18"/>
  </p:handoutMasterIdLst>
  <p:sldIdLst>
    <p:sldId id="256" r:id="rId7"/>
    <p:sldId id="304" r:id="rId8"/>
    <p:sldId id="306" r:id="rId9"/>
    <p:sldId id="323" r:id="rId10"/>
    <p:sldId id="305" r:id="rId11"/>
    <p:sldId id="308" r:id="rId12"/>
    <p:sldId id="309" r:id="rId13"/>
    <p:sldId id="311" r:id="rId14"/>
    <p:sldId id="321" r:id="rId15"/>
    <p:sldId id="322" r:id="rId16"/>
  </p:sldIdLst>
  <p:sldSz cx="9144000" cy="6858000" type="screen4x3"/>
  <p:notesSz cx="6797675" cy="9926638"/>
  <p:embeddedFontLst>
    <p:embeddedFont>
      <p:font typeface="Dosis" panose="020F0502020204030204" pitchFamily="2" charset="0"/>
      <p:regular r:id="rId19"/>
      <p:bold r:id="rId20"/>
    </p:embeddedFont>
    <p:embeddedFont>
      <p:font typeface="Trebuchet MS" panose="020B0603020202020204" pitchFamily="34" charset="0"/>
      <p:regular r:id="rId21"/>
      <p:bold r:id="rId22"/>
      <p:italic r:id="rId23"/>
      <p:boldItalic r:id="rId24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8C55FA89-F5D4-4A63-8751-711CB901C3C5}">
          <p14:sldIdLst>
            <p14:sldId id="256"/>
            <p14:sldId id="304"/>
            <p14:sldId id="306"/>
            <p14:sldId id="323"/>
            <p14:sldId id="305"/>
            <p14:sldId id="308"/>
            <p14:sldId id="309"/>
            <p14:sldId id="311"/>
            <p14:sldId id="321"/>
            <p14:sldId id="322"/>
          </p14:sldIdLst>
        </p14:section>
        <p14:section name="Sezione senza titolo" id="{37483004-D324-4A5B-9821-8EDC86F7724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B6"/>
    <a:srgbClr val="72A2DC"/>
    <a:srgbClr val="5F9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8" autoAdjust="0"/>
    <p:restoredTop sz="94697"/>
  </p:normalViewPr>
  <p:slideViewPr>
    <p:cSldViewPr>
      <p:cViewPr varScale="1">
        <p:scale>
          <a:sx n="105" d="100"/>
          <a:sy n="105" d="100"/>
        </p:scale>
        <p:origin x="182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582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6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F2E07-DB78-494F-85DD-889580441C98}" type="datetimeFigureOut">
              <a:rPr lang="it-IT" smtClean="0"/>
              <a:pPr/>
              <a:t>22/01/2026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D5B19-15F5-4FBB-8AFF-25ED19D58B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672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6EE10-3BC3-48A8-BAB9-D35B1D51F964}" type="datetimeFigureOut">
              <a:rPr lang="it-IT" smtClean="0"/>
              <a:pPr/>
              <a:t>22/01/2026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4E514-E4DF-4964-8F1C-477C5C9D862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96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4E514-E4DF-4964-8F1C-477C5C9D862E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5327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4E514-E4DF-4964-8F1C-477C5C9D862E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14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www.cineca.it</a:t>
            </a:r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cxnSp>
        <p:nvCxnSpPr>
          <p:cNvPr id="5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39552" y="3284984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Grazie!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2771775" y="5444455"/>
            <a:ext cx="3816350" cy="504825"/>
          </a:xfrm>
        </p:spPr>
        <p:txBody>
          <a:bodyPr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www.cineca.it</a:t>
            </a:r>
          </a:p>
        </p:txBody>
      </p:sp>
      <p:sp>
        <p:nvSpPr>
          <p:cNvPr id="4" name="Segnaposto tes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4293096"/>
            <a:ext cx="3816350" cy="504825"/>
          </a:xfrm>
        </p:spPr>
        <p:txBody>
          <a:bodyPr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contattomail@cineca.it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www.cineca.it</a:t>
            </a: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1988840"/>
            <a:ext cx="8136135" cy="34567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</a:lstStyle>
          <a:p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 sit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consectetur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adipiscing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eiusmod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tempor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incididunt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dolore magna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aliqua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veniam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nostrud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exercitation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ullamco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nisi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aliquip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commodo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consequat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irure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 in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reprehenderit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voluptate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esse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cillum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dolore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fugiat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nulla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pariatur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Excepteur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occaecat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cupidatat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proident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culpa qui officia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deserunt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it-IT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veniam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nostrud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exercitation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ullamco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nisi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aliquip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commodo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consequat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it-IT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484313"/>
            <a:ext cx="8136135" cy="360511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Eventuale sottotitolo</a:t>
            </a:r>
          </a:p>
        </p:txBody>
      </p:sp>
      <p:cxnSp>
        <p:nvCxnSpPr>
          <p:cNvPr id="16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908720"/>
            <a:ext cx="3635896" cy="595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olo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1988840"/>
            <a:ext cx="4391025" cy="34567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</a:lstStyle>
          <a:p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 sit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consectetur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adipiscing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eiusmod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tempor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incididunt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dolore magna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aliqua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it-IT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veniam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nostrud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exercitation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ullamco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nisi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aliquip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commodo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consequat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irure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 in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reprehenderit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voluptate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esse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cillum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dolore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fugiat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nulla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pariatur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Excepteur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occaecat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cupidatat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proident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culpa qui officia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deserunt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it-IT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484313"/>
            <a:ext cx="4391025" cy="360511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Eventuale sottotitolo</a:t>
            </a:r>
          </a:p>
        </p:txBody>
      </p:sp>
      <p:cxnSp>
        <p:nvCxnSpPr>
          <p:cNvPr id="16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6EB6"/>
              </a:buClr>
              <a:buFont typeface="Wingdings" pitchFamily="2" charset="2"/>
              <a:buChar char="§"/>
              <a:defRPr sz="2400"/>
            </a:lvl1pPr>
            <a:lvl2pPr marL="914400" indent="-457200">
              <a:buClr>
                <a:srgbClr val="006EB6"/>
              </a:buClr>
              <a:buFont typeface="Wingdings" pitchFamily="2" charset="2"/>
              <a:buChar char="§"/>
              <a:defRPr sz="2000"/>
            </a:lvl2pPr>
            <a:lvl3pPr marL="1257300" indent="-342900">
              <a:buClr>
                <a:srgbClr val="006EB6"/>
              </a:buClr>
              <a:buFont typeface="Wingdings" pitchFamily="2" charset="2"/>
              <a:buChar char="§"/>
              <a:defRPr sz="1600"/>
            </a:lvl3pPr>
            <a:lvl4pPr marL="1714500" indent="-342900">
              <a:buClr>
                <a:srgbClr val="006EB6"/>
              </a:buClr>
              <a:buFont typeface="Wingdings" pitchFamily="2" charset="2"/>
              <a:buChar char="§"/>
              <a:defRPr sz="1400"/>
            </a:lvl4pPr>
            <a:lvl5pPr marL="2171700" indent="-342900">
              <a:buClr>
                <a:srgbClr val="006EB6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cxnSp>
        <p:nvCxnSpPr>
          <p:cNvPr id="6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 SOLO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frame_l_11500.tga__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0"/>
            <a:ext cx="917733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</a:p>
        </p:txBody>
      </p:sp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cxnSp>
        <p:nvCxnSpPr>
          <p:cNvPr id="5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</a:p>
        </p:txBody>
      </p:sp>
      <p:cxnSp>
        <p:nvCxnSpPr>
          <p:cNvPr id="7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Titolo 12"/>
          <p:cNvSpPr txBox="1">
            <a:spLocks/>
          </p:cNvSpPr>
          <p:nvPr userDrawn="1"/>
        </p:nvSpPr>
        <p:spPr>
          <a:xfrm>
            <a:off x="467544" y="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27" descr="im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16080"/>
          </a:xfrm>
          <a:prstGeom prst="rect">
            <a:avLst/>
          </a:prstGeom>
        </p:spPr>
      </p:pic>
      <p:pic>
        <p:nvPicPr>
          <p:cNvPr id="27" name="Immagine 26" descr="texture-foto-01-01-01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556751" y="0"/>
            <a:ext cx="9700751" cy="6858000"/>
          </a:xfrm>
          <a:prstGeom prst="rect">
            <a:avLst/>
          </a:prstGeom>
        </p:spPr>
      </p:pic>
      <p:sp>
        <p:nvSpPr>
          <p:cNvPr id="2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691680" y="3645024"/>
            <a:ext cx="5616624" cy="406896"/>
          </a:xfrm>
        </p:spPr>
        <p:txBody>
          <a:bodyPr>
            <a:normAutofit/>
          </a:bodyPr>
          <a:lstStyle>
            <a:lvl1pPr marL="0" indent="0" algn="l">
              <a:buNone/>
              <a:defRPr sz="180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Nome Autore</a:t>
            </a:r>
          </a:p>
        </p:txBody>
      </p:sp>
      <p:sp>
        <p:nvSpPr>
          <p:cNvPr id="24" name="Segnaposto tes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628453"/>
            <a:ext cx="5616624" cy="360387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data</a:t>
            </a:r>
          </a:p>
        </p:txBody>
      </p:sp>
      <p:sp>
        <p:nvSpPr>
          <p:cNvPr id="25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1692275" y="2060575"/>
            <a:ext cx="5616575" cy="1439863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/>
              <a:t>Titolo su due righe</a:t>
            </a:r>
          </a:p>
        </p:txBody>
      </p:sp>
      <p:pic>
        <p:nvPicPr>
          <p:cNvPr id="29" name="Immagine 28" descr="LOGO-CINECA-2015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68344" y="5445224"/>
            <a:ext cx="862546" cy="9197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WHI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g-pallottoliere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79856"/>
          </a:xfrm>
          <a:prstGeom prst="rect">
            <a:avLst/>
          </a:prstGeom>
        </p:spPr>
      </p:pic>
      <p:pic>
        <p:nvPicPr>
          <p:cNvPr id="27" name="Immagine 26" descr="texture-foto-01-01-01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556751" y="0"/>
            <a:ext cx="9700751" cy="6858000"/>
          </a:xfrm>
          <a:prstGeom prst="rect">
            <a:avLst/>
          </a:prstGeom>
        </p:spPr>
      </p:pic>
      <p:sp>
        <p:nvSpPr>
          <p:cNvPr id="2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691680" y="3645024"/>
            <a:ext cx="5616624" cy="406896"/>
          </a:xfrm>
        </p:spPr>
        <p:txBody>
          <a:bodyPr>
            <a:normAutofit/>
          </a:bodyPr>
          <a:lstStyle>
            <a:lvl1pPr marL="0" indent="0" algn="l">
              <a:buNone/>
              <a:defRPr sz="180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Nome Autore</a:t>
            </a:r>
          </a:p>
        </p:txBody>
      </p:sp>
      <p:sp>
        <p:nvSpPr>
          <p:cNvPr id="24" name="Segnaposto tes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628453"/>
            <a:ext cx="5616624" cy="360387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data</a:t>
            </a:r>
          </a:p>
        </p:txBody>
      </p:sp>
      <p:sp>
        <p:nvSpPr>
          <p:cNvPr id="25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1692275" y="2060575"/>
            <a:ext cx="5616575" cy="1439863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/>
              <a:t>Titolo su due righe</a:t>
            </a:r>
          </a:p>
        </p:txBody>
      </p:sp>
      <p:pic>
        <p:nvPicPr>
          <p:cNvPr id="29" name="Immagine 28" descr="LOGO-CINECA-2015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68344" y="5445224"/>
            <a:ext cx="862546" cy="9197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 "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691680" y="3645024"/>
            <a:ext cx="5616624" cy="406896"/>
          </a:xfrm>
        </p:spPr>
        <p:txBody>
          <a:bodyPr>
            <a:normAutofit/>
          </a:bodyPr>
          <a:lstStyle>
            <a:lvl1pPr marL="0" indent="0" algn="l">
              <a:buNone/>
              <a:defRPr sz="180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Nome Autore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628453"/>
            <a:ext cx="5616624" cy="360387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/>
              <a:t>data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1692275" y="2060575"/>
            <a:ext cx="5616575" cy="1439863"/>
          </a:xfrm>
        </p:spPr>
        <p:txBody>
          <a:bodyPr/>
          <a:lstStyle>
            <a:lvl1pPr>
              <a:buNone/>
              <a:defRPr>
                <a:solidFill>
                  <a:srgbClr val="006EB6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/>
              <a:t>Titolo su due righe</a:t>
            </a:r>
          </a:p>
        </p:txBody>
      </p:sp>
      <p:pic>
        <p:nvPicPr>
          <p:cNvPr id="16" name="Immagine 15" descr="LOGO-CINECA-2015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96336" y="5517232"/>
            <a:ext cx="862546" cy="91977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www.cineca.it</a:t>
            </a:r>
          </a:p>
        </p:txBody>
      </p:sp>
      <p:pic>
        <p:nvPicPr>
          <p:cNvPr id="8" name="Immagine 7" descr="line-foote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3808" y="6371803"/>
            <a:ext cx="3457575" cy="95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8" r:id="rId2"/>
    <p:sldLayoutId id="2147483651" r:id="rId3"/>
    <p:sldLayoutId id="2147483650" r:id="rId4"/>
    <p:sldLayoutId id="2147483654" r:id="rId5"/>
    <p:sldLayoutId id="2147483657" r:id="rId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9CCB5-CE99-41C4-95D0-42C3ACA62B14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90" r:id="rId2"/>
    <p:sldLayoutId id="2147483689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E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5522E-A2A1-4D28-94C4-840F982F1D1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ttotitolo 10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Gruppo GEA - </a:t>
            </a:r>
            <a:r>
              <a:rPr lang="it-IT" dirty="0" err="1"/>
              <a:t>Cineca</a:t>
            </a:r>
            <a:endParaRPr lang="it-IT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/>
          </p:nvPr>
        </p:nvSpPr>
        <p:spPr>
          <a:xfrm>
            <a:off x="1692275" y="2060575"/>
            <a:ext cx="6480125" cy="14398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dirty="0" err="1"/>
              <a:t>Acceptance</a:t>
            </a:r>
            <a:r>
              <a:rPr lang="it-IT" dirty="0"/>
              <a:t> and </a:t>
            </a:r>
            <a:r>
              <a:rPr lang="it-IT" dirty="0" err="1"/>
              <a:t>rejection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79265"/>
            <a:ext cx="1440160" cy="100811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52553256-B527-4B70-A71F-08B6CE4B5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4" y="1334441"/>
            <a:ext cx="8228571" cy="4266667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Rejection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endParaRPr lang="it-IT" sz="2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047000" y="4759573"/>
            <a:ext cx="1960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The </a:t>
            </a:r>
            <a:r>
              <a:rPr lang="it-IT" sz="1200" dirty="0" err="1">
                <a:solidFill>
                  <a:schemeClr val="accent2"/>
                </a:solidFill>
              </a:rPr>
              <a:t>candidacy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is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rejected</a:t>
            </a:r>
            <a:endParaRPr lang="it-IT" sz="1200" dirty="0">
              <a:solidFill>
                <a:schemeClr val="accent2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164288" y="5013176"/>
            <a:ext cx="1184945" cy="4320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22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Acceptance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467544" y="1107842"/>
            <a:ext cx="8136135" cy="4193366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 err="1"/>
              <a:t>When</a:t>
            </a:r>
            <a:r>
              <a:rPr lang="it-IT" sz="2000" dirty="0"/>
              <a:t> </a:t>
            </a:r>
            <a:r>
              <a:rPr lang="it-IT" sz="2000" dirty="0" err="1"/>
              <a:t>including</a:t>
            </a:r>
            <a:r>
              <a:rPr lang="it-IT" sz="2000" dirty="0"/>
              <a:t> </a:t>
            </a:r>
            <a:r>
              <a:rPr lang="it-IT" sz="2000" dirty="0" err="1"/>
              <a:t>candidates</a:t>
            </a:r>
            <a:r>
              <a:rPr lang="it-IT" sz="2000" dirty="0"/>
              <a:t> in the list, the </a:t>
            </a:r>
            <a:r>
              <a:rPr lang="it-IT" sz="2000" dirty="0" err="1"/>
              <a:t>presenter</a:t>
            </a:r>
            <a:r>
              <a:rPr lang="it-IT" sz="2000" dirty="0"/>
              <a:t> of the list </a:t>
            </a:r>
            <a:r>
              <a:rPr lang="it-IT" sz="2000" dirty="0" err="1"/>
              <a:t>shall</a:t>
            </a:r>
            <a:r>
              <a:rPr lang="it-IT" sz="2000" dirty="0"/>
              <a:t> </a:t>
            </a:r>
            <a:r>
              <a:rPr lang="it-IT" sz="2000" dirty="0" err="1"/>
              <a:t>invite</a:t>
            </a:r>
            <a:r>
              <a:rPr lang="it-IT" sz="2000" dirty="0"/>
              <a:t> </a:t>
            </a:r>
            <a:r>
              <a:rPr lang="it-IT" sz="2000" dirty="0" err="1"/>
              <a:t>candidates</a:t>
            </a:r>
            <a:r>
              <a:rPr lang="it-IT" sz="2000" dirty="0"/>
              <a:t> to </a:t>
            </a:r>
            <a:r>
              <a:rPr lang="it-IT" sz="2000" dirty="0" err="1"/>
              <a:t>present</a:t>
            </a:r>
            <a:r>
              <a:rPr lang="it-IT" sz="2000" dirty="0"/>
              <a:t> </a:t>
            </a:r>
            <a:r>
              <a:rPr lang="it-IT" sz="2000" dirty="0" err="1"/>
              <a:t>themselves</a:t>
            </a:r>
            <a:r>
              <a:rPr lang="it-IT" sz="2000" dirty="0"/>
              <a:t> for </a:t>
            </a:r>
            <a:r>
              <a:rPr lang="it-IT" sz="2000" dirty="0" err="1"/>
              <a:t>his</a:t>
            </a:r>
            <a:r>
              <a:rPr lang="it-IT" sz="2000" dirty="0"/>
              <a:t> list.
The candidate can </a:t>
            </a:r>
            <a:r>
              <a:rPr lang="it-IT" sz="2000" dirty="0" err="1"/>
              <a:t>then</a:t>
            </a:r>
            <a:r>
              <a:rPr lang="it-IT" sz="2000" dirty="0"/>
              <a:t> </a:t>
            </a:r>
            <a:r>
              <a:rPr lang="it-IT" sz="2000" dirty="0" err="1"/>
              <a:t>either</a:t>
            </a:r>
            <a:r>
              <a:rPr lang="it-IT" sz="2000" dirty="0"/>
              <a:t> </a:t>
            </a:r>
            <a:r>
              <a:rPr lang="it-IT" sz="2000" dirty="0" err="1"/>
              <a:t>accept</a:t>
            </a:r>
            <a:r>
              <a:rPr lang="it-IT" sz="2000" dirty="0"/>
              <a:t> or </a:t>
            </a:r>
            <a:r>
              <a:rPr lang="it-IT" sz="2000" dirty="0" err="1"/>
              <a:t>reject</a:t>
            </a:r>
            <a:r>
              <a:rPr lang="it-IT" sz="2000" dirty="0"/>
              <a:t> </a:t>
            </a:r>
            <a:r>
              <a:rPr lang="it-IT" sz="2000" dirty="0" err="1"/>
              <a:t>this</a:t>
            </a:r>
            <a:r>
              <a:rPr lang="it-IT" sz="2000" dirty="0"/>
              <a:t> </a:t>
            </a:r>
            <a:r>
              <a:rPr lang="it-IT" sz="2000" dirty="0" err="1"/>
              <a:t>invitation</a:t>
            </a:r>
            <a:r>
              <a:rPr lang="it-I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8003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Acceptance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467544" y="1107842"/>
            <a:ext cx="8136135" cy="4193366"/>
          </a:xfrm>
        </p:spPr>
        <p:txBody>
          <a:bodyPr/>
          <a:lstStyle/>
          <a:p>
            <a:pPr algn="just"/>
            <a:r>
              <a:rPr lang="it-IT" sz="2000" dirty="0"/>
              <a:t>The </a:t>
            </a:r>
            <a:r>
              <a:rPr lang="it-IT" sz="2000" dirty="0" err="1"/>
              <a:t>main</a:t>
            </a:r>
            <a:r>
              <a:rPr lang="it-IT" sz="2000" dirty="0"/>
              <a:t> </a:t>
            </a:r>
            <a:r>
              <a:rPr lang="it-IT" sz="2000" dirty="0" err="1"/>
              <a:t>steps</a:t>
            </a:r>
            <a:r>
              <a:rPr lang="it-IT" sz="2000" dirty="0"/>
              <a:t> in the </a:t>
            </a:r>
            <a:r>
              <a:rPr lang="it-IT" sz="2000" dirty="0" err="1"/>
              <a:t>candidacy</a:t>
            </a:r>
            <a:r>
              <a:rPr lang="it-IT" sz="2000" dirty="0"/>
              <a:t> </a:t>
            </a:r>
            <a:r>
              <a:rPr lang="it-IT" sz="2000" dirty="0" err="1"/>
              <a:t>process</a:t>
            </a:r>
            <a:r>
              <a:rPr lang="it-IT" sz="2000" dirty="0"/>
              <a:t> are </a:t>
            </a:r>
            <a:r>
              <a:rPr lang="it-IT" sz="2000" dirty="0" err="1"/>
              <a:t>as</a:t>
            </a:r>
            <a:r>
              <a:rPr lang="it-IT" sz="2000" dirty="0"/>
              <a:t> </a:t>
            </a:r>
            <a:r>
              <a:rPr lang="it-IT" sz="2000" dirty="0" err="1"/>
              <a:t>follows</a:t>
            </a:r>
            <a:r>
              <a:rPr lang="it-IT" sz="2000" dirty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Login to the </a:t>
            </a:r>
            <a:r>
              <a:rPr lang="it-IT" sz="2000" dirty="0" err="1"/>
              <a:t>system</a:t>
            </a:r>
            <a:endParaRPr lang="it-IT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Select the </a:t>
            </a:r>
            <a:r>
              <a:rPr lang="it-IT" sz="2000" b="1" dirty="0" err="1"/>
              <a:t>Invitations</a:t>
            </a:r>
            <a:r>
              <a:rPr lang="it-IT" sz="2000" b="1" dirty="0"/>
              <a:t> </a:t>
            </a:r>
            <a:r>
              <a:rPr lang="it-IT" sz="2000" dirty="0"/>
              <a:t> </a:t>
            </a:r>
            <a:r>
              <a:rPr lang="it-IT" sz="2000" dirty="0" err="1"/>
              <a:t>button</a:t>
            </a:r>
            <a:endParaRPr lang="it-IT" sz="2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Select the </a:t>
            </a:r>
            <a:r>
              <a:rPr lang="it-IT" sz="2000" dirty="0" err="1"/>
              <a:t>candidacy</a:t>
            </a:r>
            <a:endParaRPr lang="it-IT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err="1"/>
              <a:t>Accept</a:t>
            </a:r>
            <a:r>
              <a:rPr lang="it-IT" sz="2000" dirty="0"/>
              <a:t> or </a:t>
            </a:r>
            <a:r>
              <a:rPr lang="it-IT" sz="2000" dirty="0" err="1"/>
              <a:t>reject</a:t>
            </a:r>
            <a:r>
              <a:rPr lang="it-IT" sz="2000" dirty="0"/>
              <a:t> the </a:t>
            </a:r>
            <a:r>
              <a:rPr lang="it-IT" sz="2000"/>
              <a:t>candidacy</a:t>
            </a:r>
            <a:endParaRPr lang="it-IT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420824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Acceptance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467544" y="1107842"/>
            <a:ext cx="8136135" cy="4193366"/>
          </a:xfrm>
        </p:spPr>
        <p:txBody>
          <a:bodyPr/>
          <a:lstStyle/>
          <a:p>
            <a:pPr algn="ctr"/>
            <a:r>
              <a:rPr lang="it-IT" sz="2000" dirty="0"/>
              <a:t>Login to the </a:t>
            </a:r>
            <a:r>
              <a:rPr lang="it-IT" sz="2000" dirty="0" err="1"/>
              <a:t>system</a:t>
            </a:r>
            <a:endParaRPr lang="it-IT" sz="2000" dirty="0"/>
          </a:p>
          <a:p>
            <a:pPr algn="just"/>
            <a:endParaRPr lang="it-IT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000" dirty="0"/>
              <a:t>Access the </a:t>
            </a:r>
            <a:r>
              <a:rPr lang="it-IT" sz="2000" dirty="0" err="1"/>
              <a:t>Reserved</a:t>
            </a:r>
            <a:r>
              <a:rPr lang="it-IT" sz="2000" dirty="0"/>
              <a:t> Area </a:t>
            </a:r>
            <a:r>
              <a:rPr lang="it-IT" sz="2000" dirty="0" err="1"/>
              <a:t>using</a:t>
            </a:r>
            <a:r>
              <a:rPr lang="it-IT" sz="2000" dirty="0"/>
              <a:t> </a:t>
            </a:r>
            <a:r>
              <a:rPr lang="it-IT" sz="2000" dirty="0" err="1"/>
              <a:t>your</a:t>
            </a:r>
            <a:r>
              <a:rPr lang="it-IT" sz="2000" dirty="0"/>
              <a:t> </a:t>
            </a:r>
            <a:r>
              <a:rPr lang="it-IT" sz="2000" dirty="0" err="1"/>
              <a:t>university</a:t>
            </a:r>
            <a:r>
              <a:rPr lang="it-IT" sz="2000" dirty="0"/>
              <a:t> </a:t>
            </a:r>
            <a:r>
              <a:rPr lang="it-IT" sz="2000" dirty="0" err="1"/>
              <a:t>credentials</a:t>
            </a:r>
            <a:endParaRPr lang="it-IT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it-IT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000" dirty="0"/>
              <a:t>Display the Menu (right-</a:t>
            </a:r>
            <a:r>
              <a:rPr lang="it-IT" sz="2000" dirty="0" err="1"/>
              <a:t>hand</a:t>
            </a:r>
            <a:r>
              <a:rPr lang="it-IT" sz="2000" dirty="0"/>
              <a:t> side)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it-IT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000" dirty="0"/>
              <a:t>Click on «</a:t>
            </a:r>
            <a:r>
              <a:rPr lang="it-IT" sz="2000" dirty="0" err="1"/>
              <a:t>Student</a:t>
            </a:r>
            <a:r>
              <a:rPr lang="it-IT" sz="2000" dirty="0"/>
              <a:t> </a:t>
            </a:r>
            <a:r>
              <a:rPr lang="it-IT" sz="2000" dirty="0" err="1"/>
              <a:t>elections</a:t>
            </a:r>
            <a:r>
              <a:rPr lang="it-IT" sz="2000" dirty="0"/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1760238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139B6B8B-19F2-4139-B92B-8D54ABC99E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5" b="4805"/>
          <a:stretch/>
        </p:blipFill>
        <p:spPr>
          <a:xfrm>
            <a:off x="467043" y="1124744"/>
            <a:ext cx="8264841" cy="4032448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Acceptance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6372200" y="2816416"/>
            <a:ext cx="1728192" cy="18002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6279142" y="4625098"/>
            <a:ext cx="2151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Select the </a:t>
            </a:r>
            <a:r>
              <a:rPr lang="it-IT" sz="1200" dirty="0" err="1">
                <a:solidFill>
                  <a:schemeClr val="accent2"/>
                </a:solidFill>
              </a:rPr>
              <a:t>Invitations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button</a:t>
            </a:r>
            <a:endParaRPr lang="it-IT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3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C8C1BEF3-D046-4822-874A-023DD39B0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44" y="1137032"/>
            <a:ext cx="8200000" cy="4219048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Acceptance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endParaRPr lang="it-IT" sz="2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339752" y="1511782"/>
            <a:ext cx="4594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>
                <a:solidFill>
                  <a:schemeClr val="accent2"/>
                </a:solidFill>
              </a:rPr>
              <a:t>This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section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lists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all</a:t>
            </a:r>
            <a:r>
              <a:rPr lang="it-IT" sz="1200" dirty="0">
                <a:solidFill>
                  <a:schemeClr val="accent2"/>
                </a:solidFill>
              </a:rPr>
              <a:t> the </a:t>
            </a:r>
            <a:r>
              <a:rPr lang="it-IT" sz="1200" dirty="0" err="1">
                <a:solidFill>
                  <a:schemeClr val="accent2"/>
                </a:solidFill>
              </a:rPr>
              <a:t>candidacies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received</a:t>
            </a:r>
            <a:r>
              <a:rPr lang="it-IT" sz="1200" dirty="0">
                <a:solidFill>
                  <a:schemeClr val="accent2"/>
                </a:solidFill>
              </a:rPr>
              <a:t> from the </a:t>
            </a:r>
            <a:r>
              <a:rPr lang="it-IT" sz="1200" dirty="0" err="1">
                <a:solidFill>
                  <a:schemeClr val="accent2"/>
                </a:solidFill>
              </a:rPr>
              <a:t>student</a:t>
            </a:r>
            <a:endParaRPr lang="it-IT" sz="1200" dirty="0">
              <a:solidFill>
                <a:schemeClr val="accent2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1560" y="5529097"/>
            <a:ext cx="7848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>
                <a:solidFill>
                  <a:schemeClr val="accent2"/>
                </a:solidFill>
              </a:rPr>
              <a:t>If</a:t>
            </a:r>
            <a:r>
              <a:rPr lang="it-IT" sz="1200" dirty="0">
                <a:solidFill>
                  <a:schemeClr val="accent2"/>
                </a:solidFill>
              </a:rPr>
              <a:t> the </a:t>
            </a:r>
            <a:r>
              <a:rPr lang="it-IT" sz="1200" dirty="0" err="1">
                <a:solidFill>
                  <a:schemeClr val="accent2"/>
                </a:solidFill>
              </a:rPr>
              <a:t>student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receives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two</a:t>
            </a:r>
            <a:r>
              <a:rPr lang="it-IT" sz="1200" dirty="0">
                <a:solidFill>
                  <a:schemeClr val="accent2"/>
                </a:solidFill>
              </a:rPr>
              <a:t> or more </a:t>
            </a:r>
            <a:r>
              <a:rPr lang="it-IT" sz="1200" dirty="0" err="1">
                <a:solidFill>
                  <a:schemeClr val="accent2"/>
                </a:solidFill>
              </a:rPr>
              <a:t>candidacies</a:t>
            </a:r>
            <a:r>
              <a:rPr lang="it-IT" sz="1200" dirty="0">
                <a:solidFill>
                  <a:schemeClr val="accent2"/>
                </a:solidFill>
              </a:rPr>
              <a:t> from </a:t>
            </a:r>
            <a:r>
              <a:rPr lang="it-IT" sz="1200" dirty="0" err="1">
                <a:solidFill>
                  <a:schemeClr val="accent2"/>
                </a:solidFill>
              </a:rPr>
              <a:t>different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bodies</a:t>
            </a:r>
            <a:r>
              <a:rPr lang="it-IT" sz="1200" dirty="0">
                <a:solidFill>
                  <a:schemeClr val="accent2"/>
                </a:solidFill>
              </a:rPr>
              <a:t>, he can </a:t>
            </a:r>
            <a:r>
              <a:rPr lang="it-IT" sz="1200" dirty="0" err="1">
                <a:solidFill>
                  <a:schemeClr val="accent2"/>
                </a:solidFill>
              </a:rPr>
              <a:t>accept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them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all</a:t>
            </a:r>
            <a:r>
              <a:rPr lang="it-IT" sz="1200" dirty="0">
                <a:solidFill>
                  <a:schemeClr val="accent2"/>
                </a:solidFill>
              </a:rPr>
              <a:t>, </a:t>
            </a:r>
            <a:r>
              <a:rPr lang="it-IT" sz="1200" dirty="0" err="1">
                <a:solidFill>
                  <a:schemeClr val="accent2"/>
                </a:solidFill>
              </a:rPr>
              <a:t>reject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one</a:t>
            </a:r>
            <a:r>
              <a:rPr lang="it-IT" sz="1200" dirty="0">
                <a:solidFill>
                  <a:schemeClr val="accent2"/>
                </a:solidFill>
              </a:rPr>
              <a:t>, or </a:t>
            </a:r>
            <a:r>
              <a:rPr lang="it-IT" sz="1200" dirty="0" err="1">
                <a:solidFill>
                  <a:schemeClr val="accent2"/>
                </a:solidFill>
              </a:rPr>
              <a:t>reject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them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all</a:t>
            </a:r>
            <a:endParaRPr lang="it-IT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5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4EE4FDFF-9093-478D-A161-B6E7A99DB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1" y="1651024"/>
            <a:ext cx="8142857" cy="4190476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Acceptance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endParaRPr lang="it-IT" sz="2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89249" y="1048090"/>
            <a:ext cx="5581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In case of </a:t>
            </a:r>
            <a:r>
              <a:rPr lang="it-IT" dirty="0" err="1"/>
              <a:t>acceptance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r>
              <a:rPr lang="it-IT" dirty="0"/>
              <a:t> from List 1</a:t>
            </a:r>
          </a:p>
        </p:txBody>
      </p:sp>
      <p:sp>
        <p:nvSpPr>
          <p:cNvPr id="10" name="Rettangolo 9"/>
          <p:cNvSpPr/>
          <p:nvPr/>
        </p:nvSpPr>
        <p:spPr>
          <a:xfrm>
            <a:off x="7236296" y="3861048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489249" y="2071010"/>
            <a:ext cx="81655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accent2"/>
                </a:solidFill>
              </a:rPr>
              <a:t>By </a:t>
            </a:r>
            <a:r>
              <a:rPr lang="it-IT" sz="1200" dirty="0" err="1">
                <a:solidFill>
                  <a:schemeClr val="accent2"/>
                </a:solidFill>
              </a:rPr>
              <a:t>clicking</a:t>
            </a:r>
            <a:r>
              <a:rPr lang="it-IT" sz="1200" dirty="0">
                <a:solidFill>
                  <a:schemeClr val="accent2"/>
                </a:solidFill>
              </a:rPr>
              <a:t> on «</a:t>
            </a:r>
            <a:r>
              <a:rPr lang="it-IT" sz="1200" dirty="0" err="1">
                <a:solidFill>
                  <a:schemeClr val="accent2"/>
                </a:solidFill>
              </a:rPr>
              <a:t>Accept</a:t>
            </a:r>
            <a:r>
              <a:rPr lang="it-IT" sz="1200" dirty="0">
                <a:solidFill>
                  <a:schemeClr val="accent2"/>
                </a:solidFill>
              </a:rPr>
              <a:t>», a </a:t>
            </a:r>
            <a:r>
              <a:rPr lang="it-IT" sz="1200" dirty="0" err="1">
                <a:solidFill>
                  <a:schemeClr val="accent2"/>
                </a:solidFill>
              </a:rPr>
              <a:t>message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confirming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acceptance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appears</a:t>
            </a:r>
            <a:endParaRPr lang="it-IT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4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09CB2A7D-6D51-4D34-8F01-384C848E5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6" y="1228420"/>
            <a:ext cx="8219048" cy="4257143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Acceptance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endParaRPr lang="it-IT" sz="2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868144" y="2852936"/>
            <a:ext cx="2071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The </a:t>
            </a:r>
            <a:r>
              <a:rPr lang="it-IT" sz="1200" dirty="0" err="1">
                <a:solidFill>
                  <a:schemeClr val="accent2"/>
                </a:solidFill>
              </a:rPr>
              <a:t>candidacy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is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confirmed</a:t>
            </a:r>
            <a:endParaRPr lang="it-IT" sz="1200" dirty="0">
              <a:solidFill>
                <a:schemeClr val="accent2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131471" y="3501008"/>
            <a:ext cx="1184945" cy="4320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835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451A8E2C-19A9-41F7-97D4-7BFDF9BC9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99" y="1433204"/>
            <a:ext cx="8142857" cy="4190476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Rejection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endParaRPr lang="it-IT" sz="2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89249" y="1048090"/>
            <a:ext cx="5458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In the </a:t>
            </a:r>
            <a:r>
              <a:rPr lang="it-IT" dirty="0" err="1"/>
              <a:t>event</a:t>
            </a:r>
            <a:r>
              <a:rPr lang="it-IT" dirty="0"/>
              <a:t> of </a:t>
            </a:r>
            <a:r>
              <a:rPr lang="it-IT" dirty="0" err="1"/>
              <a:t>refusal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r>
              <a:rPr lang="it-IT" dirty="0"/>
              <a:t> for List 2</a:t>
            </a:r>
          </a:p>
        </p:txBody>
      </p:sp>
      <p:sp>
        <p:nvSpPr>
          <p:cNvPr id="10" name="Rettangolo 9"/>
          <p:cNvSpPr/>
          <p:nvPr/>
        </p:nvSpPr>
        <p:spPr>
          <a:xfrm>
            <a:off x="7740352" y="3717032"/>
            <a:ext cx="360040" cy="2880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467544" y="1842640"/>
            <a:ext cx="81975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accent2"/>
                </a:solidFill>
              </a:rPr>
              <a:t>By </a:t>
            </a:r>
            <a:r>
              <a:rPr lang="it-IT" sz="1200" dirty="0" err="1">
                <a:solidFill>
                  <a:schemeClr val="accent2"/>
                </a:solidFill>
              </a:rPr>
              <a:t>clicking</a:t>
            </a:r>
            <a:r>
              <a:rPr lang="it-IT" sz="1200" dirty="0">
                <a:solidFill>
                  <a:schemeClr val="accent2"/>
                </a:solidFill>
              </a:rPr>
              <a:t> on «</a:t>
            </a:r>
            <a:r>
              <a:rPr lang="it-IT" sz="1200" dirty="0" err="1">
                <a:solidFill>
                  <a:schemeClr val="accent2"/>
                </a:solidFill>
              </a:rPr>
              <a:t>Reject</a:t>
            </a:r>
            <a:r>
              <a:rPr lang="it-IT" sz="1200" dirty="0">
                <a:solidFill>
                  <a:schemeClr val="accent2"/>
                </a:solidFill>
              </a:rPr>
              <a:t>», the </a:t>
            </a:r>
            <a:r>
              <a:rPr lang="it-IT" sz="1200" dirty="0" err="1">
                <a:solidFill>
                  <a:schemeClr val="accent2"/>
                </a:solidFill>
              </a:rPr>
              <a:t>rejection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message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will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appear</a:t>
            </a:r>
            <a:endParaRPr lang="it-IT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7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CINECA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FE19FF"/>
      </a:folHlink>
    </a:clrScheme>
    <a:fontScheme name="THEMA BLU CINECA">
      <a:majorFont>
        <a:latin typeface="Dosi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VER BL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A BLU CINECA">
      <a:majorFont>
        <a:latin typeface="Dosi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VER BACK BL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A BLU CINECA">
      <a:majorFont>
        <a:latin typeface="Dosi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e5a05e1-1342-4ece-bf9d-cb81477519b8">
      <Terms xmlns="http://schemas.microsoft.com/office/infopath/2007/PartnerControls"/>
    </lcf76f155ced4ddcb4097134ff3c332f>
    <TaxCatchAll xmlns="eaaa3f17-e729-4a91-a50e-f5df047327e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BB3B7070981044192FE46EF6CFC3A14" ma:contentTypeVersion="14" ma:contentTypeDescription="Creare un nuovo documento." ma:contentTypeScope="" ma:versionID="4604ede278712f7b896c901e2fa08849">
  <xsd:schema xmlns:xsd="http://www.w3.org/2001/XMLSchema" xmlns:xs="http://www.w3.org/2001/XMLSchema" xmlns:p="http://schemas.microsoft.com/office/2006/metadata/properties" xmlns:ns2="ee5a05e1-1342-4ece-bf9d-cb81477519b8" xmlns:ns3="eaaa3f17-e729-4a91-a50e-f5df047327e9" targetNamespace="http://schemas.microsoft.com/office/2006/metadata/properties" ma:root="true" ma:fieldsID="55d5dee2f401a9757caaa508890789d5" ns2:_="" ns3:_="">
    <xsd:import namespace="ee5a05e1-1342-4ece-bf9d-cb81477519b8"/>
    <xsd:import namespace="eaaa3f17-e729-4a91-a50e-f5df047327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a05e1-1342-4ece-bf9d-cb81477519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Tag immagine" ma:readOnly="false" ma:fieldId="{5cf76f15-5ced-4ddc-b409-7134ff3c332f}" ma:taxonomyMulti="true" ma:sspId="07e82d2f-c04a-4788-8b0e-a7d0615615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a3f17-e729-4a91-a50e-f5df047327e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7b2020c1-9068-435a-959b-fee801106551}" ma:internalName="TaxCatchAll" ma:showField="CatchAllData" ma:web="eaaa3f17-e729-4a91-a50e-f5df047327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302043-5337-40D4-8312-32CEA27C7E7B}">
  <ds:schemaRefs>
    <ds:schemaRef ds:uri="http://schemas.microsoft.com/office/2006/metadata/properties"/>
    <ds:schemaRef ds:uri="http://schemas.microsoft.com/office/infopath/2007/PartnerControls"/>
    <ds:schemaRef ds:uri="ee5a05e1-1342-4ece-bf9d-cb81477519b8"/>
    <ds:schemaRef ds:uri="eaaa3f17-e729-4a91-a50e-f5df047327e9"/>
  </ds:schemaRefs>
</ds:datastoreItem>
</file>

<file path=customXml/itemProps2.xml><?xml version="1.0" encoding="utf-8"?>
<ds:datastoreItem xmlns:ds="http://schemas.openxmlformats.org/officeDocument/2006/customXml" ds:itemID="{7DB658A1-A4EE-4336-8C91-8155F78966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CF32BB-C8E4-4FB5-830F-F4F14471C6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5a05e1-1342-4ece-bf9d-cb81477519b8"/>
    <ds:schemaRef ds:uri="eaaa3f17-e729-4a91-a50e-f5df047327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27176</TotalTime>
  <Words>269</Words>
  <Application>Microsoft Office PowerPoint</Application>
  <PresentationFormat>Presentazione su schermo (4:3)</PresentationFormat>
  <Paragraphs>44</Paragraphs>
  <Slides>10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Trebuchet MS</vt:lpstr>
      <vt:lpstr>Calibri</vt:lpstr>
      <vt:lpstr>Arial</vt:lpstr>
      <vt:lpstr>Wingdings</vt:lpstr>
      <vt:lpstr>Dosis</vt:lpstr>
      <vt:lpstr>Tema di Office</vt:lpstr>
      <vt:lpstr>COVER BLU</vt:lpstr>
      <vt:lpstr>COVER BACK BLU</vt:lpstr>
      <vt:lpstr>Presentazione standard di PowerPoint</vt:lpstr>
      <vt:lpstr>Acceptance of the candidacies</vt:lpstr>
      <vt:lpstr>Acceptance of the candidacies</vt:lpstr>
      <vt:lpstr>Acceptance of the candidacies</vt:lpstr>
      <vt:lpstr>Acceptance of the candidacies</vt:lpstr>
      <vt:lpstr>Acceptance of the candidacies</vt:lpstr>
      <vt:lpstr>Acceptance of the candidacies</vt:lpstr>
      <vt:lpstr>Acceptance of the candidacies</vt:lpstr>
      <vt:lpstr>Rejection of the candidacies</vt:lpstr>
      <vt:lpstr>Rejection of the candidacies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lberardis</dc:creator>
  <cp:lastModifiedBy>Ilaria Bonizzoni</cp:lastModifiedBy>
  <cp:revision>476</cp:revision>
  <cp:lastPrinted>2017-07-18T08:52:54Z</cp:lastPrinted>
  <dcterms:created xsi:type="dcterms:W3CDTF">2015-07-17T14:22:51Z</dcterms:created>
  <dcterms:modified xsi:type="dcterms:W3CDTF">2026-01-22T07:25:17Z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0x010100FBB3B7070981044192FE46EF6CFC3A14</vt:lpwstr>
  </property>
</Properties>
</file>